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28" r:id="rId2"/>
    <p:sldId id="259" r:id="rId3"/>
    <p:sldId id="294" r:id="rId4"/>
    <p:sldId id="331" r:id="rId5"/>
    <p:sldId id="335" r:id="rId6"/>
    <p:sldId id="336" r:id="rId7"/>
    <p:sldId id="334" r:id="rId8"/>
    <p:sldId id="339" r:id="rId9"/>
    <p:sldId id="340" r:id="rId10"/>
    <p:sldId id="341" r:id="rId11"/>
    <p:sldId id="342" r:id="rId12"/>
    <p:sldId id="343" r:id="rId13"/>
    <p:sldId id="346" r:id="rId14"/>
    <p:sldId id="344" r:id="rId15"/>
    <p:sldId id="345" r:id="rId16"/>
    <p:sldId id="347" r:id="rId17"/>
    <p:sldId id="333" r:id="rId18"/>
    <p:sldId id="338" r:id="rId19"/>
    <p:sldId id="351" r:id="rId20"/>
    <p:sldId id="348" r:id="rId21"/>
    <p:sldId id="350" r:id="rId22"/>
    <p:sldId id="297" r:id="rId23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26"/>
    </p:embeddedFont>
    <p:embeddedFont>
      <p:font typeface="맑은 고딕" panose="020B0503020000020004" pitchFamily="34" charset="-127"/>
      <p:regular r:id="rId27"/>
      <p:bold r:id="rId28"/>
    </p:embeddedFont>
    <p:embeddedFont>
      <p:font typeface="3270 Condensed" panose="02000509000000000000" pitchFamily="49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35"/>
    <a:srgbClr val="5484AC"/>
    <a:srgbClr val="FF3B3B"/>
    <a:srgbClr val="E1E1E1"/>
    <a:srgbClr val="E57003"/>
    <a:srgbClr val="016964"/>
    <a:srgbClr val="00A494"/>
    <a:srgbClr val="E6E6E6"/>
    <a:srgbClr val="E1A998"/>
    <a:srgbClr val="00C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2" autoAdjust="0"/>
    <p:restoredTop sz="94813" autoAdjust="0"/>
  </p:normalViewPr>
  <p:slideViewPr>
    <p:cSldViewPr>
      <p:cViewPr varScale="1">
        <p:scale>
          <a:sx n="114" d="100"/>
          <a:sy n="114" d="100"/>
        </p:scale>
        <p:origin x="186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7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457200" y="1800222"/>
            <a:ext cx="6480720" cy="1988817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86954"/>
            <a:ext cx="799288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86772" y="1268760"/>
            <a:ext cx="8009661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85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95536" y="86954"/>
            <a:ext cx="799288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386774" y="1268760"/>
            <a:ext cx="8009660" cy="5112568"/>
          </a:xfrm>
        </p:spPr>
        <p:txBody>
          <a:bodyPr>
            <a:normAutofit/>
          </a:bodyPr>
          <a:lstStyle>
            <a:lvl1pPr algn="l">
              <a:buNone/>
              <a:defRPr sz="1600" b="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b="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b="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b="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b="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177280" y="2467100"/>
            <a:ext cx="7211144" cy="132194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600" b="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83568" y="836712"/>
            <a:ext cx="6779096" cy="1988817"/>
          </a:xfrm>
        </p:spPr>
        <p:txBody>
          <a:bodyPr/>
          <a:lstStyle/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Apprentissage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Machine avec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</a:t>
            </a:r>
            <a:r>
              <a:rPr lang="en-US" altLang="ko-KR" b="1" dirty="0">
                <a:solidFill>
                  <a:srgbClr val="5484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Pyt</a:t>
            </a:r>
            <a:r>
              <a:rPr lang="en-US" altLang="ko-KR" b="1" dirty="0">
                <a:solidFill>
                  <a:srgbClr val="FFD5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hon</a:t>
            </a:r>
            <a:endParaRPr lang="ko-KR" altLang="en-US" b="1" dirty="0">
              <a:solidFill>
                <a:srgbClr val="FFD5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3568" y="2537498"/>
            <a:ext cx="2376264" cy="415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  <a:cs typeface="굴림" pitchFamily="50" charset="-127"/>
              </a:rPr>
              <a:t>Chad Wilkinson</a:t>
            </a:r>
          </a:p>
        </p:txBody>
      </p:sp>
      <p:pic>
        <p:nvPicPr>
          <p:cNvPr id="3" name="Picture 2" descr="A yellow and blue snake&#10;&#10;Description automatically generated with low confidence">
            <a:extLst>
              <a:ext uri="{FF2B5EF4-FFF2-40B4-BE49-F238E27FC236}">
                <a16:creationId xmlns:a16="http://schemas.microsoft.com/office/drawing/2014/main" id="{187242E6-4EC6-DA89-40FF-ACF9ED58B0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46" y="3904955"/>
            <a:ext cx="2669267" cy="266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D535"/>
                </a:solidFill>
                <a:latin typeface="3270 Condensed" panose="02000509000000000000" pitchFamily="49" charset="0"/>
              </a:rPr>
              <a:t>Boucle While</a:t>
            </a:r>
            <a:endParaRPr lang="ko-KR" altLang="en-US" dirty="0">
              <a:solidFill>
                <a:srgbClr val="FFD535"/>
              </a:solidFill>
              <a:latin typeface="3270 Condensed" panose="02000509000000000000" pitchFamily="49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86773" y="1268760"/>
            <a:ext cx="4617276" cy="360040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Voici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un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exemple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de boucle while: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D0B3BE-AFD0-17AF-3596-7608B76AB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110" y="1844824"/>
            <a:ext cx="1743740" cy="4596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226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D535"/>
                </a:solidFill>
                <a:latin typeface="3270 Condensed" panose="02000509000000000000" pitchFamily="49" charset="0"/>
              </a:rPr>
              <a:t>Boucle For (</a:t>
            </a:r>
            <a:r>
              <a:rPr lang="en-US" altLang="ko-KR" dirty="0" err="1">
                <a:solidFill>
                  <a:srgbClr val="FFD535"/>
                </a:solidFill>
                <a:latin typeface="3270 Condensed" panose="02000509000000000000" pitchFamily="49" charset="0"/>
              </a:rPr>
              <a:t>parallèle</a:t>
            </a:r>
            <a:r>
              <a:rPr lang="en-US" altLang="ko-KR" dirty="0">
                <a:solidFill>
                  <a:srgbClr val="FFD535"/>
                </a:solidFill>
                <a:latin typeface="3270 Condensed" panose="02000509000000000000" pitchFamily="49" charset="0"/>
              </a:rPr>
              <a:t>)</a:t>
            </a:r>
            <a:endParaRPr lang="ko-KR" altLang="en-US" dirty="0">
              <a:solidFill>
                <a:srgbClr val="FFD535"/>
              </a:solidFill>
              <a:latin typeface="3270 Condensed" panose="02000509000000000000" pitchFamily="49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86773" y="1268760"/>
            <a:ext cx="4617276" cy="360040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Voici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un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exemple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de boucle for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en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parallèle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:</a:t>
            </a:r>
          </a:p>
        </p:txBody>
      </p:sp>
      <p:pic>
        <p:nvPicPr>
          <p:cNvPr id="4" name="Picture 3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AAF99BEB-C289-D1AD-42AE-8B816BB3F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31" y="2204864"/>
            <a:ext cx="5400738" cy="3700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1826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FFD535"/>
                </a:solidFill>
                <a:latin typeface="3270 Condensed" panose="02000509000000000000" pitchFamily="49" charset="0"/>
              </a:rPr>
              <a:t>Fonctions</a:t>
            </a:r>
            <a:r>
              <a:rPr lang="en-US" altLang="ko-KR" dirty="0">
                <a:solidFill>
                  <a:srgbClr val="FFD535"/>
                </a:solidFill>
                <a:latin typeface="3270 Condensed" panose="02000509000000000000" pitchFamily="49" charset="0"/>
              </a:rPr>
              <a:t> &amp; Subroutines</a:t>
            </a:r>
            <a:endParaRPr lang="ko-KR" altLang="en-US" dirty="0">
              <a:solidFill>
                <a:srgbClr val="FFD535"/>
              </a:solidFill>
              <a:latin typeface="3270 Condensed" panose="02000509000000000000" pitchFamily="49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86773" y="1268760"/>
            <a:ext cx="4617276" cy="360040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Voici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un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exemple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de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chaque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:</a:t>
            </a:r>
          </a:p>
        </p:txBody>
      </p:sp>
      <p:pic>
        <p:nvPicPr>
          <p:cNvPr id="4" name="Picture 3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9F3D446C-946D-CE50-842D-27104F9FC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80" y="2204864"/>
            <a:ext cx="3017308" cy="2238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picture containing font, screenshot, text, clock&#10;&#10;Description automatically generated">
            <a:extLst>
              <a:ext uri="{FF2B5EF4-FFF2-40B4-BE49-F238E27FC236}">
                <a16:creationId xmlns:a16="http://schemas.microsoft.com/office/drawing/2014/main" id="{977D0C25-F37A-89AA-3D18-9E16D2E64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9" y="3573016"/>
            <a:ext cx="3090671" cy="2238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8769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D535"/>
                </a:solidFill>
                <a:latin typeface="3270 Condensed" panose="02000509000000000000" pitchFamily="49" charset="0"/>
              </a:rPr>
              <a:t>Dynamic Typing</a:t>
            </a:r>
            <a:endParaRPr lang="ko-KR" altLang="en-US" dirty="0">
              <a:solidFill>
                <a:srgbClr val="FFD535"/>
              </a:solidFill>
              <a:latin typeface="3270 Condensed" panose="02000509000000000000" pitchFamily="49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86773" y="1268760"/>
            <a:ext cx="4617276" cy="360040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Voici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un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exemple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de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typage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dynamique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:</a:t>
            </a:r>
          </a:p>
        </p:txBody>
      </p:sp>
      <p:pic>
        <p:nvPicPr>
          <p:cNvPr id="4" name="Picture 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6C52A8B9-7A4D-BE47-6A76-E3A508D24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98" y="2564904"/>
            <a:ext cx="5918803" cy="2403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6473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D535"/>
                </a:solidFill>
                <a:latin typeface="3270 Condensed" panose="02000509000000000000" pitchFamily="49" charset="0"/>
              </a:rPr>
              <a:t>List Comprehension</a:t>
            </a:r>
            <a:endParaRPr lang="ko-KR" altLang="en-US" dirty="0">
              <a:solidFill>
                <a:srgbClr val="FFD535"/>
              </a:solidFill>
              <a:latin typeface="3270 Condensed" panose="02000509000000000000" pitchFamily="49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86773" y="1268760"/>
            <a:ext cx="4617276" cy="360040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Voici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un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exemple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de list comprehension:</a:t>
            </a:r>
          </a:p>
        </p:txBody>
      </p:sp>
      <p:pic>
        <p:nvPicPr>
          <p:cNvPr id="5" name="Picture 4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0102BC1D-7C04-E37E-06D1-F469244AE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29" y="2852936"/>
            <a:ext cx="7856542" cy="1781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5306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D535"/>
                </a:solidFill>
                <a:latin typeface="3270 Condensed" panose="02000509000000000000" pitchFamily="49" charset="0"/>
              </a:rPr>
              <a:t>Duck Typing</a:t>
            </a:r>
            <a:endParaRPr lang="ko-KR" altLang="en-US" dirty="0">
              <a:solidFill>
                <a:srgbClr val="FFD535"/>
              </a:solidFill>
              <a:latin typeface="3270 Condensed" panose="02000509000000000000" pitchFamily="49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86773" y="1268760"/>
            <a:ext cx="4617276" cy="360040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Voici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un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exemple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de duck typing: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B73DB73-6104-B2A0-69C5-DC2828AF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24" y="2459964"/>
            <a:ext cx="6596151" cy="3129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0371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FFD535"/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Domaines</a:t>
            </a:r>
            <a:r>
              <a:rPr lang="en-US" altLang="ko-KR" dirty="0">
                <a:solidFill>
                  <a:srgbClr val="FFD535"/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</a:t>
            </a:r>
            <a:r>
              <a:rPr lang="en-US" altLang="ko-KR" dirty="0" err="1">
                <a:solidFill>
                  <a:srgbClr val="FFD535"/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d’utilisations</a:t>
            </a:r>
            <a:endParaRPr lang="ko-KR" altLang="en-US" dirty="0">
              <a:solidFill>
                <a:srgbClr val="FFD535"/>
              </a:solidFill>
              <a:latin typeface="3270 Condensed" panose="02000509000000000000" pitchFamily="49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628800"/>
            <a:ext cx="8009661" cy="316835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Calculs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</a:t>
            </a:r>
            <a:r>
              <a:rPr lang="en-US" altLang="ko-KR" sz="1800" b="1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scientifiques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(physique, </a:t>
            </a:r>
            <a:r>
              <a:rPr lang="en-US" altLang="ko-KR" sz="1800" b="1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astronomie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) = </a:t>
            </a:r>
            <a:r>
              <a:rPr lang="en-US" altLang="ko-KR" sz="1800" b="1" dirty="0">
                <a:solidFill>
                  <a:srgbClr val="FFD535"/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60-70%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Apprentissage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machine / ML = </a:t>
            </a:r>
            <a:r>
              <a:rPr lang="en-US" altLang="ko-KR" sz="1800" b="1" dirty="0">
                <a:solidFill>
                  <a:srgbClr val="FFD535"/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70-80%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Développement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web = </a:t>
            </a:r>
            <a:r>
              <a:rPr lang="en-US" altLang="ko-KR" sz="1800" b="1" dirty="0">
                <a:solidFill>
                  <a:srgbClr val="FFD535"/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20-25%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Automatisation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(scripting, DevOps) = </a:t>
            </a:r>
            <a:r>
              <a:rPr lang="en-US" altLang="ko-KR" sz="1800" b="1" dirty="0">
                <a:solidFill>
                  <a:srgbClr val="FFD535"/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20-25%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Développement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de jeux </a:t>
            </a:r>
            <a:r>
              <a:rPr lang="en-US" altLang="ko-KR" sz="1800" b="1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vidéo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= </a:t>
            </a:r>
            <a:r>
              <a:rPr lang="en-US" altLang="ko-KR" sz="1800" b="1" dirty="0">
                <a:solidFill>
                  <a:srgbClr val="FFD535"/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5-10%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ACE577-6E33-8FF2-3F0E-BE6B1555BF7A}"/>
              </a:ext>
            </a:extLst>
          </p:cNvPr>
          <p:cNvSpPr/>
          <p:nvPr/>
        </p:nvSpPr>
        <p:spPr>
          <a:xfrm>
            <a:off x="7672404" y="4709007"/>
            <a:ext cx="360040" cy="206203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8467CF-6677-834A-7FE8-EFDB0EEFC13C}"/>
              </a:ext>
            </a:extLst>
          </p:cNvPr>
          <p:cNvSpPr/>
          <p:nvPr/>
        </p:nvSpPr>
        <p:spPr>
          <a:xfrm>
            <a:off x="7168348" y="5971631"/>
            <a:ext cx="360040" cy="7994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C3225-4809-A961-916F-CE7E98050879}"/>
              </a:ext>
            </a:extLst>
          </p:cNvPr>
          <p:cNvSpPr/>
          <p:nvPr/>
        </p:nvSpPr>
        <p:spPr>
          <a:xfrm>
            <a:off x="8176460" y="3310763"/>
            <a:ext cx="360040" cy="34602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CF7E54-FC41-4157-B5B6-7C3E1C137A3B}"/>
              </a:ext>
            </a:extLst>
          </p:cNvPr>
          <p:cNvSpPr/>
          <p:nvPr/>
        </p:nvSpPr>
        <p:spPr>
          <a:xfrm>
            <a:off x="8676456" y="3880949"/>
            <a:ext cx="360040" cy="28900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2847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7624" y="4725144"/>
            <a:ext cx="2880319" cy="1407061"/>
            <a:chOff x="971600" y="1556792"/>
            <a:chExt cx="2880319" cy="1407061"/>
          </a:xfrm>
        </p:grpSpPr>
        <p:grpSp>
          <p:nvGrpSpPr>
            <p:cNvPr id="2" name="그룹 1"/>
            <p:cNvGrpSpPr/>
            <p:nvPr/>
          </p:nvGrpSpPr>
          <p:grpSpPr>
            <a:xfrm>
              <a:off x="971600" y="1641124"/>
              <a:ext cx="2880319" cy="1322729"/>
              <a:chOff x="1403647" y="2784058"/>
              <a:chExt cx="1484877" cy="1322729"/>
            </a:xfrm>
          </p:grpSpPr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1403647" y="3275790"/>
                <a:ext cx="1484877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rgbClr val="FFD53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3270 Condensed" panose="02000509000000000000" pitchFamily="49" charset="0"/>
                    <a:ea typeface="3270 Condensed" panose="02000509000000000000" pitchFamily="49" charset="0"/>
                    <a:cs typeface="굴림" pitchFamily="50" charset="-127"/>
                  </a:rPr>
                  <a:t>Apprentissage machine</a:t>
                </a:r>
              </a:p>
            </p:txBody>
          </p:sp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1545427" y="2784058"/>
                <a:ext cx="303683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3270 Condensed" panose="02000509000000000000" pitchFamily="49" charset="0"/>
                    <a:ea typeface="3270 Condensed" panose="02000509000000000000" pitchFamily="49" charset="0"/>
                    <a:cs typeface="굴림" pitchFamily="50" charset="-127"/>
                  </a:rPr>
                  <a:t>03</a:t>
                </a:r>
                <a:endParaRPr kumimoji="1" lang="ko-KR" altLang="ko-KR" sz="24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3270 Condensed" panose="02000509000000000000" pitchFamily="49" charset="0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7" name="직각 삼각형 6"/>
            <p:cNvSpPr/>
            <p:nvPr/>
          </p:nvSpPr>
          <p:spPr>
            <a:xfrm rot="5400000">
              <a:off x="1065908" y="1530426"/>
              <a:ext cx="414875" cy="467608"/>
            </a:xfrm>
            <a:prstGeom prst="rtTriangle">
              <a:avLst/>
            </a:prstGeom>
            <a:solidFill>
              <a:srgbClr val="548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270 Condensed" panose="020005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20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screenshot, art, technology&#10;&#10;Description automatically generated">
            <a:extLst>
              <a:ext uri="{FF2B5EF4-FFF2-40B4-BE49-F238E27FC236}">
                <a16:creationId xmlns:a16="http://schemas.microsoft.com/office/drawing/2014/main" id="{7CCB8FEB-BB9B-AB81-A7C4-A2C274FF3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59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D535"/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Introduction à ML</a:t>
            </a:r>
            <a:endParaRPr lang="ko-KR" altLang="en-US" dirty="0">
              <a:solidFill>
                <a:srgbClr val="FFD535"/>
              </a:solidFill>
              <a:latin typeface="3270 Condensed" panose="02000509000000000000" pitchFamily="49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772816"/>
            <a:ext cx="6201452" cy="3312368"/>
          </a:xfrm>
        </p:spPr>
        <p:txBody>
          <a:bodyPr/>
          <a:lstStyle/>
          <a:p>
            <a:r>
              <a:rPr lang="en-US" altLang="ko-KR" b="1" dirty="0" err="1">
                <a:solidFill>
                  <a:srgbClr val="5484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Intélligence</a:t>
            </a:r>
            <a:r>
              <a:rPr lang="en-US" altLang="ko-KR" b="1" dirty="0">
                <a:solidFill>
                  <a:srgbClr val="5484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</a:t>
            </a:r>
            <a:r>
              <a:rPr lang="en-US" altLang="ko-KR" b="1" dirty="0" err="1">
                <a:solidFill>
                  <a:srgbClr val="5484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artificielle</a:t>
            </a:r>
            <a:r>
              <a:rPr lang="en-US" altLang="ko-KR" b="1" dirty="0">
                <a:solidFill>
                  <a:srgbClr val="5484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VS. Machine learning 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ML 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est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un sous-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domaine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de 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l’IA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  <a:ea typeface="3270 Condensed" panose="02000509000000000000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IA : Simulation du 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comportement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humain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  <a:ea typeface="3270 Condensed" panose="02000509000000000000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ML : 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Créer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des 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algorithmes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permettant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de 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prédire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des motifs dans des 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tonnes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de données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  <a:ea typeface="3270 Condensed" panose="02000509000000000000" pitchFamily="49" charset="0"/>
            </a:endParaRPr>
          </a:p>
          <a:p>
            <a:pPr marL="0" indent="0"/>
            <a:r>
              <a:rPr lang="en-US" altLang="ko-KR" b="1" dirty="0" err="1">
                <a:solidFill>
                  <a:srgbClr val="5484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Où</a:t>
            </a:r>
            <a:r>
              <a:rPr lang="en-US" altLang="ko-KR" b="1" dirty="0">
                <a:solidFill>
                  <a:srgbClr val="5484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</a:t>
            </a:r>
            <a:r>
              <a:rPr lang="en-US" altLang="ko-KR" b="1" dirty="0" err="1">
                <a:solidFill>
                  <a:srgbClr val="5484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est-ce</a:t>
            </a:r>
            <a:r>
              <a:rPr lang="en-US" altLang="ko-KR" b="1" dirty="0">
                <a:solidFill>
                  <a:srgbClr val="5484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</a:t>
            </a:r>
            <a:r>
              <a:rPr lang="en-US" altLang="ko-KR" b="1" dirty="0" err="1">
                <a:solidFill>
                  <a:srgbClr val="5484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utilisé</a:t>
            </a:r>
            <a:r>
              <a:rPr lang="en-US" altLang="ko-KR" b="1" dirty="0">
                <a:solidFill>
                  <a:srgbClr val="5484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Détection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de 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fraude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  <a:ea typeface="3270 Condensed" panose="020005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Systèmes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de recommendation (Netflix)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Maintenance 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prédictive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  <a:ea typeface="3270 Condensed" panose="020005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Reconnaissance 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d’image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(Autopilot)</a:t>
            </a:r>
          </a:p>
          <a:p>
            <a:pPr marL="0" indent="0"/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  <a:ea typeface="3270 Condensed" panose="02000509000000000000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3270 Condensed" panose="02000509000000000000" pitchFamily="49" charset="0"/>
              <a:ea typeface="3270 Condensed" panose="02000509000000000000" pitchFamily="49" charset="0"/>
            </a:endParaRPr>
          </a:p>
        </p:txBody>
      </p:sp>
      <p:pic>
        <p:nvPicPr>
          <p:cNvPr id="4" name="Picture 3" descr="A robot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1907874-A062-C358-BDFD-3A10B8C713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789040"/>
            <a:ext cx="3068960" cy="30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31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36104" y="540171"/>
            <a:ext cx="2699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>
                <a:solidFill>
                  <a:schemeClr val="bg1"/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Déroulement</a:t>
            </a:r>
            <a:endParaRPr lang="ko-KR" altLang="en-US" sz="3000" b="1" dirty="0">
              <a:solidFill>
                <a:schemeClr val="bg1"/>
              </a:solidFill>
              <a:latin typeface="3270 Condensed" panose="02000509000000000000" pitchFamily="49" charset="0"/>
              <a:ea typeface="맑은 고딕" panose="020B0503020000020004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028333" y="1201368"/>
            <a:ext cx="5953840" cy="607363"/>
            <a:chOff x="1565543" y="1783366"/>
            <a:chExt cx="3742808" cy="707352"/>
          </a:xfrm>
        </p:grpSpPr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1915687" y="1783366"/>
              <a:ext cx="2960616" cy="394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 err="1">
                  <a:solidFill>
                    <a:srgbClr val="FFD535"/>
                  </a:solidFill>
                  <a:latin typeface="3270 Condensed" panose="02000509000000000000" pitchFamily="49" charset="0"/>
                  <a:ea typeface="3270 Condensed" panose="02000509000000000000" pitchFamily="49" charset="0"/>
                </a:rPr>
                <a:t>Historique</a:t>
              </a:r>
              <a:r>
                <a:rPr lang="en-US" altLang="ko-KR" sz="1600" b="1" dirty="0">
                  <a:solidFill>
                    <a:srgbClr val="FFD535"/>
                  </a:solidFill>
                  <a:latin typeface="3270 Condensed" panose="02000509000000000000" pitchFamily="49" charset="0"/>
                  <a:ea typeface="3270 Condensed" panose="02000509000000000000" pitchFamily="49" charset="0"/>
                </a:rPr>
                <a:t> du </a:t>
              </a:r>
              <a:r>
                <a:rPr lang="en-US" altLang="ko-KR" sz="1600" b="1" dirty="0" err="1">
                  <a:solidFill>
                    <a:srgbClr val="FFD535"/>
                  </a:solidFill>
                  <a:latin typeface="3270 Condensed" panose="02000509000000000000" pitchFamily="49" charset="0"/>
                  <a:ea typeface="3270 Condensed" panose="02000509000000000000" pitchFamily="49" charset="0"/>
                </a:rPr>
                <a:t>langage</a:t>
              </a:r>
              <a:endParaRPr lang="en-US" altLang="ko-KR" sz="1600" b="1" dirty="0">
                <a:solidFill>
                  <a:srgbClr val="FFD535"/>
                </a:solidFill>
                <a:latin typeface="3270 Condensed" panose="02000509000000000000" pitchFamily="49" charset="0"/>
                <a:ea typeface="3270 Condensed" panose="02000509000000000000" pitchFamily="49" charset="0"/>
              </a:endParaRPr>
            </a:p>
          </p:txBody>
        </p:sp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1915687" y="2146158"/>
              <a:ext cx="3392664" cy="304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en-US" altLang="ko-KR" sz="1100" dirty="0" err="1">
                  <a:solidFill>
                    <a:schemeClr val="bg1"/>
                  </a:solidFill>
                  <a:latin typeface="3270 Condensed" panose="02000509000000000000" pitchFamily="49" charset="0"/>
                  <a:ea typeface="3270 Condensed" panose="02000509000000000000" pitchFamily="49" charset="0"/>
                  <a:cs typeface="굴림" pitchFamily="50" charset="-127"/>
                </a:rPr>
                <a:t>Créateur</a:t>
              </a:r>
              <a:r>
                <a:rPr lang="en-US" altLang="ko-KR" sz="1100" dirty="0">
                  <a:solidFill>
                    <a:schemeClr val="bg1"/>
                  </a:solidFill>
                  <a:latin typeface="3270 Condensed" panose="02000509000000000000" pitchFamily="49" charset="0"/>
                  <a:ea typeface="3270 Condensed" panose="02000509000000000000" pitchFamily="49" charset="0"/>
                  <a:cs typeface="굴림" pitchFamily="50" charset="-127"/>
                </a:rPr>
                <a:t>, date de </a:t>
              </a:r>
              <a:r>
                <a:rPr lang="en-US" altLang="ko-KR" sz="1100" dirty="0" err="1">
                  <a:solidFill>
                    <a:schemeClr val="bg1"/>
                  </a:solidFill>
                  <a:latin typeface="3270 Condensed" panose="02000509000000000000" pitchFamily="49" charset="0"/>
                  <a:ea typeface="3270 Condensed" panose="02000509000000000000" pitchFamily="49" charset="0"/>
                  <a:cs typeface="굴림" pitchFamily="50" charset="-127"/>
                </a:rPr>
                <a:t>création</a:t>
              </a:r>
              <a:r>
                <a:rPr lang="en-US" altLang="ko-KR" sz="1100" dirty="0">
                  <a:solidFill>
                    <a:schemeClr val="bg1"/>
                  </a:solidFill>
                  <a:latin typeface="3270 Condensed" panose="02000509000000000000" pitchFamily="49" charset="0"/>
                  <a:ea typeface="3270 Condensed" panose="02000509000000000000" pitchFamily="49" charset="0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bg1"/>
                  </a:solidFill>
                  <a:latin typeface="3270 Condensed" panose="02000509000000000000" pitchFamily="49" charset="0"/>
                  <a:ea typeface="3270 Condensed" panose="02000509000000000000" pitchFamily="49" charset="0"/>
                  <a:cs typeface="굴림" pitchFamily="50" charset="-127"/>
                </a:rPr>
                <a:t>évolution</a:t>
              </a:r>
              <a:r>
                <a:rPr lang="en-US" altLang="ko-KR" sz="1100" dirty="0">
                  <a:solidFill>
                    <a:schemeClr val="bg1"/>
                  </a:solidFill>
                  <a:latin typeface="3270 Condensed" panose="02000509000000000000" pitchFamily="49" charset="0"/>
                  <a:ea typeface="3270 Condensed" panose="02000509000000000000" pitchFamily="49" charset="0"/>
                  <a:cs typeface="굴림" pitchFamily="50" charset="-127"/>
                </a:rPr>
                <a:t> du </a:t>
              </a:r>
              <a:r>
                <a:rPr lang="en-US" altLang="ko-KR" sz="1100" dirty="0" err="1">
                  <a:solidFill>
                    <a:schemeClr val="bg1"/>
                  </a:solidFill>
                  <a:latin typeface="3270 Condensed" panose="02000509000000000000" pitchFamily="49" charset="0"/>
                  <a:ea typeface="3270 Condensed" panose="02000509000000000000" pitchFamily="49" charset="0"/>
                  <a:cs typeface="굴림" pitchFamily="50" charset="-127"/>
                </a:rPr>
                <a:t>langage</a:t>
              </a:r>
              <a:endParaRPr lang="en-US" altLang="ko-KR" sz="1100" dirty="0">
                <a:solidFill>
                  <a:schemeClr val="bg1"/>
                </a:solidFill>
                <a:latin typeface="3270 Condensed" panose="02000509000000000000" pitchFamily="49" charset="0"/>
                <a:ea typeface="3270 Condensed" panose="02000509000000000000" pitchFamily="49" charset="0"/>
                <a:cs typeface="굴림" pitchFamily="50" charset="-127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565543" y="1865934"/>
              <a:ext cx="326585" cy="624784"/>
              <a:chOff x="1441868" y="1865934"/>
              <a:chExt cx="326585" cy="624784"/>
            </a:xfrm>
          </p:grpSpPr>
          <p:sp>
            <p:nvSpPr>
              <p:cNvPr id="87" name="직각 삼각형 86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5484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6"/>
                  </a:solidFill>
                  <a:latin typeface="3270 Condensed" panose="02000509000000000000" pitchFamily="49" charset="0"/>
                </a:endParaRPr>
              </a:p>
            </p:txBody>
          </p:sp>
          <p:sp>
            <p:nvSpPr>
              <p:cNvPr id="31" name="TextBox 13"/>
              <p:cNvSpPr txBox="1">
                <a:spLocks noChangeArrowheads="1"/>
              </p:cNvSpPr>
              <p:nvPr/>
            </p:nvSpPr>
            <p:spPr bwMode="auto">
              <a:xfrm>
                <a:off x="1505240" y="2060584"/>
                <a:ext cx="263213" cy="430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3270 Condensed" panose="02000509000000000000" pitchFamily="49" charset="0"/>
                    <a:ea typeface="3270 Condensed" panose="02000509000000000000" pitchFamily="49" charset="0"/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  <a:latin typeface="3270 Condensed" panose="02000509000000000000" pitchFamily="49" charset="0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1024265" y="2020880"/>
            <a:ext cx="5953840" cy="607363"/>
            <a:chOff x="1565543" y="1783366"/>
            <a:chExt cx="3742808" cy="707352"/>
          </a:xfrm>
        </p:grpSpPr>
        <p:sp>
          <p:nvSpPr>
            <p:cNvPr id="54" name="Text Box 5"/>
            <p:cNvSpPr txBox="1">
              <a:spLocks noChangeArrowheads="1"/>
            </p:cNvSpPr>
            <p:nvPr/>
          </p:nvSpPr>
          <p:spPr bwMode="auto">
            <a:xfrm>
              <a:off x="1915687" y="1783366"/>
              <a:ext cx="2960616" cy="394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solidFill>
                    <a:srgbClr val="FFD535"/>
                  </a:solidFill>
                  <a:latin typeface="3270 Condensed" panose="02000509000000000000" pitchFamily="49" charset="0"/>
                  <a:ea typeface="3270 Condensed" panose="02000509000000000000" pitchFamily="49" charset="0"/>
                </a:rPr>
                <a:t>Les bases du </a:t>
              </a:r>
              <a:r>
                <a:rPr lang="en-US" altLang="ko-KR" sz="1600" b="1" dirty="0" err="1">
                  <a:solidFill>
                    <a:srgbClr val="FFD535"/>
                  </a:solidFill>
                  <a:latin typeface="3270 Condensed" panose="02000509000000000000" pitchFamily="49" charset="0"/>
                  <a:ea typeface="3270 Condensed" panose="02000509000000000000" pitchFamily="49" charset="0"/>
                </a:rPr>
                <a:t>langage</a:t>
              </a:r>
              <a:endParaRPr lang="en-US" altLang="ko-KR" sz="1600" b="1" dirty="0">
                <a:solidFill>
                  <a:srgbClr val="FFD535"/>
                </a:solidFill>
                <a:latin typeface="3270 Condensed" panose="02000509000000000000" pitchFamily="49" charset="0"/>
                <a:ea typeface="3270 Condensed" panose="02000509000000000000" pitchFamily="49" charset="0"/>
              </a:endParaRPr>
            </a:p>
          </p:txBody>
        </p:sp>
        <p:sp>
          <p:nvSpPr>
            <p:cNvPr id="55" name="Text Box 11"/>
            <p:cNvSpPr txBox="1">
              <a:spLocks noChangeArrowheads="1"/>
            </p:cNvSpPr>
            <p:nvPr/>
          </p:nvSpPr>
          <p:spPr bwMode="auto">
            <a:xfrm>
              <a:off x="1915687" y="2146158"/>
              <a:ext cx="3392664" cy="304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en-US" altLang="ko-KR" sz="1100" dirty="0" err="1">
                  <a:solidFill>
                    <a:schemeClr val="bg1"/>
                  </a:solidFill>
                  <a:latin typeface="3270 Condensed" panose="02000509000000000000" pitchFamily="49" charset="0"/>
                  <a:ea typeface="3270 Condensed" panose="02000509000000000000" pitchFamily="49" charset="0"/>
                  <a:cs typeface="굴림" pitchFamily="50" charset="-127"/>
                </a:rPr>
                <a:t>Syntaxe</a:t>
              </a:r>
              <a:r>
                <a:rPr lang="en-US" altLang="ko-KR" sz="1100" dirty="0">
                  <a:solidFill>
                    <a:schemeClr val="bg1"/>
                  </a:solidFill>
                  <a:latin typeface="3270 Condensed" panose="02000509000000000000" pitchFamily="49" charset="0"/>
                  <a:ea typeface="3270 Condensed" panose="02000509000000000000" pitchFamily="49" charset="0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bg1"/>
                  </a:solidFill>
                  <a:latin typeface="3270 Condensed" panose="02000509000000000000" pitchFamily="49" charset="0"/>
                  <a:ea typeface="3270 Condensed" panose="02000509000000000000" pitchFamily="49" charset="0"/>
                  <a:cs typeface="굴림" pitchFamily="50" charset="-127"/>
                </a:rPr>
                <a:t>caractéristiques</a:t>
              </a:r>
              <a:r>
                <a:rPr lang="en-US" altLang="ko-KR" sz="1100" dirty="0">
                  <a:solidFill>
                    <a:schemeClr val="bg1"/>
                  </a:solidFill>
                  <a:latin typeface="3270 Condensed" panose="02000509000000000000" pitchFamily="49" charset="0"/>
                  <a:ea typeface="3270 Condensed" panose="02000509000000000000" pitchFamily="49" charset="0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bg1"/>
                  </a:solidFill>
                  <a:latin typeface="3270 Condensed" panose="02000509000000000000" pitchFamily="49" charset="0"/>
                  <a:ea typeface="3270 Condensed" panose="02000509000000000000" pitchFamily="49" charset="0"/>
                  <a:cs typeface="굴림" pitchFamily="50" charset="-127"/>
                </a:rPr>
                <a:t>utilités</a:t>
              </a:r>
              <a:endParaRPr lang="en-US" altLang="ko-KR" sz="1100" dirty="0">
                <a:solidFill>
                  <a:schemeClr val="bg1"/>
                </a:solidFill>
                <a:latin typeface="3270 Condensed" panose="02000509000000000000" pitchFamily="49" charset="0"/>
                <a:ea typeface="3270 Condensed" panose="02000509000000000000" pitchFamily="49" charset="0"/>
                <a:cs typeface="굴림" pitchFamily="50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1565543" y="1865934"/>
              <a:ext cx="326585" cy="624784"/>
              <a:chOff x="1441868" y="1865934"/>
              <a:chExt cx="326585" cy="624784"/>
            </a:xfrm>
          </p:grpSpPr>
          <p:sp>
            <p:nvSpPr>
              <p:cNvPr id="57" name="직각 삼각형 56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5484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3270 Condensed" panose="02000509000000000000" pitchFamily="49" charset="0"/>
                </a:endParaRPr>
              </a:p>
            </p:txBody>
          </p:sp>
          <p:sp>
            <p:nvSpPr>
              <p:cNvPr id="58" name="TextBox 13"/>
              <p:cNvSpPr txBox="1">
                <a:spLocks noChangeArrowheads="1"/>
              </p:cNvSpPr>
              <p:nvPr/>
            </p:nvSpPr>
            <p:spPr bwMode="auto">
              <a:xfrm>
                <a:off x="1505240" y="2060584"/>
                <a:ext cx="263213" cy="430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3270 Condensed" panose="02000509000000000000" pitchFamily="49" charset="0"/>
                    <a:ea typeface="3270 Condensed" panose="02000509000000000000" pitchFamily="49" charset="0"/>
                  </a:rPr>
                  <a:t>02</a:t>
                </a:r>
                <a:endParaRPr lang="ko-KR" altLang="en-US" b="1" dirty="0">
                  <a:solidFill>
                    <a:schemeClr val="bg1"/>
                  </a:solidFill>
                  <a:latin typeface="3270 Condensed" panose="02000509000000000000" pitchFamily="49" charset="0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1028333" y="2782907"/>
            <a:ext cx="5953840" cy="607363"/>
            <a:chOff x="1565543" y="1783366"/>
            <a:chExt cx="3742808" cy="707352"/>
          </a:xfrm>
        </p:grpSpPr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1915687" y="1783366"/>
              <a:ext cx="2960616" cy="394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solidFill>
                    <a:srgbClr val="FFD535"/>
                  </a:solidFill>
                  <a:latin typeface="3270 Condensed" panose="02000509000000000000" pitchFamily="49" charset="0"/>
                  <a:ea typeface="3270 Condensed" panose="02000509000000000000" pitchFamily="49" charset="0"/>
                </a:rPr>
                <a:t>On explore </a:t>
              </a:r>
              <a:r>
                <a:rPr lang="en-US" altLang="ko-KR" sz="1600" b="1" dirty="0" err="1">
                  <a:solidFill>
                    <a:srgbClr val="FFD535"/>
                  </a:solidFill>
                  <a:latin typeface="3270 Condensed" panose="02000509000000000000" pitchFamily="49" charset="0"/>
                  <a:ea typeface="3270 Condensed" panose="02000509000000000000" pitchFamily="49" charset="0"/>
                </a:rPr>
                <a:t>l’apprentissage</a:t>
              </a:r>
              <a:r>
                <a:rPr lang="en-US" altLang="ko-KR" sz="1600" b="1" dirty="0">
                  <a:solidFill>
                    <a:srgbClr val="FFD535"/>
                  </a:solidFill>
                  <a:latin typeface="3270 Condensed" panose="02000509000000000000" pitchFamily="49" charset="0"/>
                  <a:ea typeface="3270 Condensed" panose="02000509000000000000" pitchFamily="49" charset="0"/>
                </a:rPr>
                <a:t> machine</a:t>
              </a:r>
            </a:p>
          </p:txBody>
        </p:sp>
        <p:sp>
          <p:nvSpPr>
            <p:cNvPr id="73" name="Text Box 11"/>
            <p:cNvSpPr txBox="1">
              <a:spLocks noChangeArrowheads="1"/>
            </p:cNvSpPr>
            <p:nvPr/>
          </p:nvSpPr>
          <p:spPr bwMode="auto">
            <a:xfrm>
              <a:off x="1915687" y="2146158"/>
              <a:ext cx="3392664" cy="304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3270 Condensed" panose="02000509000000000000" pitchFamily="49" charset="0"/>
                  <a:ea typeface="3270 Condensed" panose="02000509000000000000" pitchFamily="49" charset="0"/>
                  <a:cs typeface="굴림" pitchFamily="50" charset="-127"/>
                </a:rPr>
                <a:t>Quoi, </a:t>
              </a:r>
              <a:r>
                <a:rPr lang="en-US" altLang="ko-KR" sz="1100" dirty="0" err="1">
                  <a:solidFill>
                    <a:schemeClr val="bg1"/>
                  </a:solidFill>
                  <a:latin typeface="3270 Condensed" panose="02000509000000000000" pitchFamily="49" charset="0"/>
                  <a:ea typeface="3270 Condensed" panose="02000509000000000000" pitchFamily="49" charset="0"/>
                  <a:cs typeface="굴림" pitchFamily="50" charset="-127"/>
                </a:rPr>
                <a:t>où</a:t>
              </a:r>
              <a:r>
                <a:rPr lang="en-US" altLang="ko-KR" sz="1100" dirty="0">
                  <a:solidFill>
                    <a:schemeClr val="bg1"/>
                  </a:solidFill>
                  <a:latin typeface="3270 Condensed" panose="02000509000000000000" pitchFamily="49" charset="0"/>
                  <a:ea typeface="3270 Condensed" panose="02000509000000000000" pitchFamily="49" charset="0"/>
                  <a:cs typeface="굴림" pitchFamily="50" charset="-127"/>
                </a:rPr>
                <a:t>, comment, </a:t>
              </a:r>
              <a:r>
                <a:rPr lang="en-US" altLang="ko-KR" sz="1100" dirty="0" err="1">
                  <a:solidFill>
                    <a:schemeClr val="bg1"/>
                  </a:solidFill>
                  <a:latin typeface="3270 Condensed" panose="02000509000000000000" pitchFamily="49" charset="0"/>
                  <a:ea typeface="3270 Condensed" panose="02000509000000000000" pitchFamily="49" charset="0"/>
                  <a:cs typeface="굴림" pitchFamily="50" charset="-127"/>
                </a:rPr>
                <a:t>pourquoi</a:t>
              </a:r>
              <a:r>
                <a:rPr lang="en-US" altLang="ko-KR" sz="1100" dirty="0">
                  <a:solidFill>
                    <a:schemeClr val="bg1"/>
                  </a:solidFill>
                  <a:latin typeface="3270 Condensed" panose="02000509000000000000" pitchFamily="49" charset="0"/>
                  <a:ea typeface="3270 Condensed" panose="02000509000000000000" pitchFamily="49" charset="0"/>
                  <a:cs typeface="굴림" pitchFamily="50" charset="-127"/>
                </a:rPr>
                <a:t>? </a:t>
              </a:r>
              <a:r>
                <a:rPr lang="en-US" altLang="ko-KR" sz="1100" dirty="0" err="1">
                  <a:solidFill>
                    <a:schemeClr val="bg1"/>
                  </a:solidFill>
                  <a:latin typeface="3270 Condensed" panose="02000509000000000000" pitchFamily="49" charset="0"/>
                  <a:ea typeface="3270 Condensed" panose="02000509000000000000" pitchFamily="49" charset="0"/>
                  <a:cs typeface="굴림" pitchFamily="50" charset="-127"/>
                </a:rPr>
                <a:t>Librairies</a:t>
              </a:r>
              <a:r>
                <a:rPr lang="en-US" altLang="ko-KR" sz="1100" dirty="0">
                  <a:solidFill>
                    <a:schemeClr val="bg1"/>
                  </a:solidFill>
                  <a:latin typeface="3270 Condensed" panose="02000509000000000000" pitchFamily="49" charset="0"/>
                  <a:ea typeface="3270 Condensed" panose="02000509000000000000" pitchFamily="49" charset="0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3270 Condensed" panose="02000509000000000000" pitchFamily="49" charset="0"/>
                  <a:ea typeface="3270 Condensed" panose="02000509000000000000" pitchFamily="49" charset="0"/>
                  <a:cs typeface="굴림" pitchFamily="50" charset="-127"/>
                </a:rPr>
                <a:t>nécessaires</a:t>
              </a:r>
              <a:r>
                <a:rPr lang="en-US" altLang="ko-KR" sz="1100" dirty="0">
                  <a:solidFill>
                    <a:schemeClr val="bg1"/>
                  </a:solidFill>
                  <a:latin typeface="3270 Condensed" panose="02000509000000000000" pitchFamily="49" charset="0"/>
                  <a:ea typeface="3270 Condensed" panose="02000509000000000000" pitchFamily="49" charset="0"/>
                  <a:cs typeface="굴림" pitchFamily="50" charset="-127"/>
                </a:rPr>
                <a:t>, DÉMONSTRATION</a:t>
              </a: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1565543" y="1865934"/>
              <a:ext cx="326585" cy="624784"/>
              <a:chOff x="1441868" y="1865934"/>
              <a:chExt cx="326585" cy="624784"/>
            </a:xfrm>
          </p:grpSpPr>
          <p:sp>
            <p:nvSpPr>
              <p:cNvPr id="75" name="직각 삼각형 74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5484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3270 Condensed" panose="02000509000000000000" pitchFamily="49" charset="0"/>
                </a:endParaRPr>
              </a:p>
            </p:txBody>
          </p:sp>
          <p:sp>
            <p:nvSpPr>
              <p:cNvPr id="76" name="TextBox 13"/>
              <p:cNvSpPr txBox="1">
                <a:spLocks noChangeArrowheads="1"/>
              </p:cNvSpPr>
              <p:nvPr/>
            </p:nvSpPr>
            <p:spPr bwMode="auto">
              <a:xfrm>
                <a:off x="1505240" y="2060584"/>
                <a:ext cx="263213" cy="430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3270 Condensed" panose="02000509000000000000" pitchFamily="49" charset="0"/>
                    <a:ea typeface="3270 Condensed" panose="02000509000000000000" pitchFamily="49" charset="0"/>
                  </a:rPr>
                  <a:t>03</a:t>
                </a:r>
                <a:endParaRPr lang="ko-KR" altLang="en-US" b="1" dirty="0">
                  <a:solidFill>
                    <a:schemeClr val="bg1"/>
                  </a:solidFill>
                  <a:latin typeface="3270 Condensed" panose="02000509000000000000" pitchFamily="49" charset="0"/>
                  <a:ea typeface="맑은 고딕" panose="020B0503020000020004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FFD535"/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Librairies</a:t>
            </a:r>
            <a:r>
              <a:rPr lang="en-US" altLang="ko-KR" dirty="0">
                <a:solidFill>
                  <a:srgbClr val="FFD535"/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</a:t>
            </a:r>
            <a:r>
              <a:rPr lang="en-US" altLang="ko-KR" dirty="0" err="1">
                <a:solidFill>
                  <a:srgbClr val="FFD535"/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Nécessaires</a:t>
            </a:r>
            <a:endParaRPr lang="ko-KR" altLang="en-US" dirty="0">
              <a:solidFill>
                <a:srgbClr val="FFD535"/>
              </a:solidFill>
              <a:latin typeface="3270 Condensed" panose="02000509000000000000" pitchFamily="49" charset="0"/>
            </a:endParaRPr>
          </a:p>
        </p:txBody>
      </p:sp>
      <p:pic>
        <p:nvPicPr>
          <p:cNvPr id="6" name="Picture 5" descr="A picture containing screenshot, graphics, graphic design, font&#10;&#10;Description automatically generated">
            <a:extLst>
              <a:ext uri="{FF2B5EF4-FFF2-40B4-BE49-F238E27FC236}">
                <a16:creationId xmlns:a16="http://schemas.microsoft.com/office/drawing/2014/main" id="{F7F3DD90-D892-FBBB-52AB-F96D6ECB6A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96" y="1556792"/>
            <a:ext cx="4178696" cy="1688889"/>
          </a:xfrm>
          <a:prstGeom prst="rect">
            <a:avLst/>
          </a:prstGeom>
        </p:spPr>
      </p:pic>
      <p:pic>
        <p:nvPicPr>
          <p:cNvPr id="8" name="Picture 7" descr="A picture containing graphics, font, circle, logo&#10;&#10;Description automatically generated">
            <a:extLst>
              <a:ext uri="{FF2B5EF4-FFF2-40B4-BE49-F238E27FC236}">
                <a16:creationId xmlns:a16="http://schemas.microsoft.com/office/drawing/2014/main" id="{0844CC91-9586-9A85-CBE6-95F61567F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4" y="4581128"/>
            <a:ext cx="3574546" cy="1924297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2DDDADBB-8F15-9317-0E69-543A1B4825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236" y="2692720"/>
            <a:ext cx="4087112" cy="1839200"/>
          </a:xfrm>
          <a:prstGeom prst="rect">
            <a:avLst/>
          </a:prstGeom>
        </p:spPr>
      </p:pic>
      <p:pic>
        <p:nvPicPr>
          <p:cNvPr id="12" name="Picture 11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47F601B4-DDA9-A0F3-DAE4-375CFC4D7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19" y="820511"/>
            <a:ext cx="5066668" cy="1688889"/>
          </a:xfrm>
          <a:prstGeom prst="rect">
            <a:avLst/>
          </a:prstGeom>
        </p:spPr>
      </p:pic>
      <p:pic>
        <p:nvPicPr>
          <p:cNvPr id="14" name="Picture 13" descr="A picture containing graphics, font, screenshot, logo&#10;&#10;Description automatically generated">
            <a:extLst>
              <a:ext uri="{FF2B5EF4-FFF2-40B4-BE49-F238E27FC236}">
                <a16:creationId xmlns:a16="http://schemas.microsoft.com/office/drawing/2014/main" id="{A1E20CBC-5C7F-7A81-F6DC-DDDF39AB69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94" y="4581128"/>
            <a:ext cx="4238293" cy="128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17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E963343D-52B7-47F2-A972-2EFDC57501E5}"/>
              </a:ext>
            </a:extLst>
          </p:cNvPr>
          <p:cNvSpPr txBox="1">
            <a:spLocks/>
          </p:cNvSpPr>
          <p:nvPr/>
        </p:nvSpPr>
        <p:spPr>
          <a:xfrm>
            <a:off x="827584" y="5085184"/>
            <a:ext cx="2611338" cy="111632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kern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7200" b="1" dirty="0">
                <a:solidFill>
                  <a:srgbClr val="FFD5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DÉMO…</a:t>
            </a:r>
            <a:endParaRPr lang="en-US" sz="7200" dirty="0">
              <a:solidFill>
                <a:srgbClr val="FFD5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859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816646" y="1664606"/>
            <a:ext cx="5510708" cy="3528788"/>
          </a:xfrm>
        </p:spPr>
        <p:txBody>
          <a:bodyPr/>
          <a:lstStyle/>
          <a:p>
            <a:pPr algn="ctr"/>
            <a:r>
              <a:rPr lang="en-US" altLang="ko-K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Merci!</a:t>
            </a:r>
            <a:b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</a:br>
            <a:r>
              <a:rPr lang="en-US" altLang="ko-KR" sz="7200" dirty="0">
                <a:solidFill>
                  <a:srgbClr val="5484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⌨</a:t>
            </a:r>
            <a:r>
              <a:rPr lang="ko-KR" altLang="en-US" sz="7200" dirty="0">
                <a:solidFill>
                  <a:srgbClr val="FFD5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</a:rPr>
              <a:t>🖱</a:t>
            </a:r>
            <a:br>
              <a:rPr lang="en-US" altLang="ko-KR" sz="7200" dirty="0">
                <a:solidFill>
                  <a:srgbClr val="FFD5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</a:rPr>
            </a:br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Question?</a:t>
            </a:r>
            <a:endParaRPr lang="ko-KR" altLang="en-US" sz="7200" dirty="0">
              <a:solidFill>
                <a:srgbClr val="FFD5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</a:endParaRPr>
          </a:p>
        </p:txBody>
      </p:sp>
      <p:pic>
        <p:nvPicPr>
          <p:cNvPr id="3" name="Picture 2" descr="A black text with orange flames&#10;&#10;Description automatically generated with low confidence">
            <a:extLst>
              <a:ext uri="{FF2B5EF4-FFF2-40B4-BE49-F238E27FC236}">
                <a16:creationId xmlns:a16="http://schemas.microsoft.com/office/drawing/2014/main" id="{B54FDFFF-CDE1-8F67-C471-A4AADC18A5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5733256"/>
            <a:ext cx="2097129" cy="10527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7624" y="4725144"/>
            <a:ext cx="2880321" cy="1407061"/>
            <a:chOff x="971600" y="1556792"/>
            <a:chExt cx="2880321" cy="1407061"/>
          </a:xfrm>
        </p:grpSpPr>
        <p:grpSp>
          <p:nvGrpSpPr>
            <p:cNvPr id="2" name="그룹 1"/>
            <p:cNvGrpSpPr/>
            <p:nvPr/>
          </p:nvGrpSpPr>
          <p:grpSpPr>
            <a:xfrm>
              <a:off x="971600" y="1641124"/>
              <a:ext cx="2880321" cy="1322729"/>
              <a:chOff x="1403647" y="2784058"/>
              <a:chExt cx="1484878" cy="1322729"/>
            </a:xfrm>
          </p:grpSpPr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1403647" y="3275790"/>
                <a:ext cx="1484878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 err="1">
                    <a:solidFill>
                      <a:srgbClr val="FFD53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3270 Condensed" panose="02000509000000000000" pitchFamily="49" charset="0"/>
                    <a:ea typeface="3270 Condensed" panose="02000509000000000000" pitchFamily="49" charset="0"/>
                    <a:cs typeface="굴림" pitchFamily="50" charset="-127"/>
                  </a:rPr>
                  <a:t>Historique</a:t>
                </a:r>
                <a:r>
                  <a:rPr kumimoji="1" lang="en-US" altLang="ko-KR" sz="2400" b="1" dirty="0">
                    <a:solidFill>
                      <a:srgbClr val="FFD53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3270 Condensed" panose="02000509000000000000" pitchFamily="49" charset="0"/>
                    <a:ea typeface="3270 Condensed" panose="02000509000000000000" pitchFamily="49" charset="0"/>
                    <a:cs typeface="굴림" pitchFamily="50" charset="-127"/>
                  </a:rPr>
                  <a:t> de Python</a:t>
                </a:r>
              </a:p>
            </p:txBody>
          </p:sp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1545427" y="2784058"/>
                <a:ext cx="303683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3270 Condensed" panose="02000509000000000000" pitchFamily="49" charset="0"/>
                    <a:ea typeface="3270 Condensed" panose="02000509000000000000" pitchFamily="49" charset="0"/>
                    <a:cs typeface="굴림" pitchFamily="50" charset="-127"/>
                  </a:rPr>
                  <a:t>01</a:t>
                </a:r>
                <a:endParaRPr kumimoji="1" lang="ko-KR" altLang="ko-KR" sz="24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3270 Condensed" panose="02000509000000000000" pitchFamily="49" charset="0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7" name="직각 삼각형 6"/>
            <p:cNvSpPr/>
            <p:nvPr/>
          </p:nvSpPr>
          <p:spPr>
            <a:xfrm rot="5400000">
              <a:off x="1065908" y="1530426"/>
              <a:ext cx="414875" cy="467608"/>
            </a:xfrm>
            <a:prstGeom prst="rtTriangle">
              <a:avLst/>
            </a:prstGeom>
            <a:solidFill>
              <a:srgbClr val="548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270 Condensed" panose="02000509000000000000" pitchFamily="49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D535"/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Guido van Rossum</a:t>
            </a:r>
            <a:endParaRPr lang="ko-KR" altLang="en-US" dirty="0">
              <a:solidFill>
                <a:srgbClr val="FFD535"/>
              </a:solidFill>
              <a:latin typeface="3270 Condensed" panose="02000509000000000000" pitchFamily="49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11560" y="1700808"/>
            <a:ext cx="4113220" cy="4032448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en-US" altLang="ko-KR" b="1" dirty="0">
                <a:solidFill>
                  <a:srgbClr val="5484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Qui 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31 Janvier, 1956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Néerlandais</a:t>
            </a:r>
            <a:endParaRPr lang="en-US" altLang="ko-KR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  <a:ea typeface="3270 Condensed" panose="02000509000000000000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Famille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de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mathématiciens</a:t>
            </a:r>
            <a:endParaRPr lang="en-US" altLang="ko-KR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  <a:ea typeface="3270 Condensed" panose="02000509000000000000" pitchFamily="49" charset="0"/>
            </a:endParaRPr>
          </a:p>
          <a:p>
            <a:endParaRPr lang="en-US" altLang="ko-KR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  <a:ea typeface="3270 Condensed" panose="02000509000000000000" pitchFamily="49" charset="0"/>
            </a:endParaRPr>
          </a:p>
          <a:p>
            <a:r>
              <a:rPr lang="en-US" altLang="ko-KR" b="1" dirty="0" err="1">
                <a:solidFill>
                  <a:srgbClr val="5484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Éducation</a:t>
            </a:r>
            <a:r>
              <a:rPr lang="en-US" altLang="ko-KR" b="1" dirty="0">
                <a:solidFill>
                  <a:srgbClr val="5484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Mathématiques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&amp;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informatique</a:t>
            </a:r>
            <a:endParaRPr lang="en-US" altLang="ko-KR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  <a:ea typeface="3270 Condensed" panose="02000509000000000000" pitchFamily="49" charset="0"/>
            </a:endParaRPr>
          </a:p>
          <a:p>
            <a:pPr marL="0" indent="0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	(Université 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d’Amsterdam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  <a:ea typeface="3270 Condensed" panose="02000509000000000000" pitchFamily="49" charset="0"/>
            </a:endParaRPr>
          </a:p>
          <a:p>
            <a:pPr marL="0" indent="0"/>
            <a:r>
              <a:rPr lang="en-US" altLang="ko-KR" b="1" dirty="0" err="1">
                <a:solidFill>
                  <a:srgbClr val="5484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Autres</a:t>
            </a:r>
            <a:r>
              <a:rPr lang="en-US" altLang="ko-KR" b="1" dirty="0">
                <a:solidFill>
                  <a:srgbClr val="5484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Fin 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années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80s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Open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“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Dictateur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bienveillant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à vie”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Ingénieur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distingué chez Microsoft</a:t>
            </a:r>
          </a:p>
        </p:txBody>
      </p:sp>
      <p:pic>
        <p:nvPicPr>
          <p:cNvPr id="4" name="Picture 3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D587313-E83F-FCB0-4967-852AFFC458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8" t="304" r="304" b="3540"/>
          <a:stretch/>
        </p:blipFill>
        <p:spPr>
          <a:xfrm>
            <a:off x="5364088" y="1628800"/>
            <a:ext cx="3312368" cy="44164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12462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D535"/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Introduction à Python</a:t>
            </a:r>
            <a:endParaRPr lang="ko-KR" altLang="en-US" dirty="0">
              <a:solidFill>
                <a:srgbClr val="FFD535"/>
              </a:solidFill>
              <a:latin typeface="3270 Condensed" panose="02000509000000000000" pitchFamily="49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 rot="21357990">
            <a:off x="752518" y="1674446"/>
            <a:ext cx="1298359" cy="352305"/>
          </a:xfrm>
        </p:spPr>
        <p:txBody>
          <a:bodyPr>
            <a:noAutofit/>
          </a:bodyPr>
          <a:lstStyle/>
          <a:p>
            <a:r>
              <a:rPr lang="en-US" altLang="ko-KR" sz="2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Lisible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  <a:ea typeface="3270 Condensed" panose="02000509000000000000" pitchFamily="49" charset="0"/>
            </a:endParaRPr>
          </a:p>
          <a:p>
            <a:endParaRPr lang="en-US" altLang="ko-KR" sz="1800" dirty="0">
              <a:solidFill>
                <a:schemeClr val="bg1">
                  <a:lumMod val="95000"/>
                </a:schemeClr>
              </a:solidFill>
              <a:latin typeface="3270 Condensed" panose="02000509000000000000" pitchFamily="49" charset="0"/>
              <a:ea typeface="3270 Condensed" panose="02000509000000000000" pitchFamily="49" charset="0"/>
            </a:endParaRPr>
          </a:p>
        </p:txBody>
      </p:sp>
      <p:pic>
        <p:nvPicPr>
          <p:cNvPr id="8" name="Picture 7" descr="A yellow and blue snake&#10;&#10;Description automatically generated with low confidence">
            <a:extLst>
              <a:ext uri="{FF2B5EF4-FFF2-40B4-BE49-F238E27FC236}">
                <a16:creationId xmlns:a16="http://schemas.microsoft.com/office/drawing/2014/main" id="{AA4F957A-B721-8559-9247-77ED5C548C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480" y="2060848"/>
            <a:ext cx="3789040" cy="3789040"/>
          </a:xfrm>
          <a:prstGeom prst="rect">
            <a:avLst/>
          </a:prstGeom>
        </p:spPr>
      </p:pic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3DB0D0B1-2CBB-AE5A-DBEF-8B782492361D}"/>
              </a:ext>
            </a:extLst>
          </p:cNvPr>
          <p:cNvSpPr txBox="1">
            <a:spLocks/>
          </p:cNvSpPr>
          <p:nvPr/>
        </p:nvSpPr>
        <p:spPr>
          <a:xfrm rot="503954">
            <a:off x="5177133" y="2098155"/>
            <a:ext cx="3564717" cy="352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Simple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</a:t>
            </a:r>
            <a:r>
              <a:rPr lang="en-US" altLang="ko-KR" sz="2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d’apprentissage</a:t>
            </a:r>
            <a:endParaRPr lang="en-US" altLang="ko-KR" sz="1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  <a:ea typeface="3270 Condensed" panose="02000509000000000000" pitchFamily="49" charset="0"/>
            </a:endParaRPr>
          </a:p>
          <a:p>
            <a:endParaRPr lang="en-US" altLang="ko-KR" sz="1800" dirty="0">
              <a:solidFill>
                <a:schemeClr val="bg1">
                  <a:lumMod val="95000"/>
                </a:schemeClr>
              </a:solidFill>
              <a:latin typeface="3270 Condensed" panose="02000509000000000000" pitchFamily="49" charset="0"/>
              <a:ea typeface="3270 Condensed" panose="02000509000000000000" pitchFamily="49" charset="0"/>
            </a:endParaRPr>
          </a:p>
        </p:txBody>
      </p:sp>
      <p:sp>
        <p:nvSpPr>
          <p:cNvPr id="10" name="내용 개체 틀 36">
            <a:extLst>
              <a:ext uri="{FF2B5EF4-FFF2-40B4-BE49-F238E27FC236}">
                <a16:creationId xmlns:a16="http://schemas.microsoft.com/office/drawing/2014/main" id="{7F8CAADA-70FF-1AAB-D684-6C73A5A222F5}"/>
              </a:ext>
            </a:extLst>
          </p:cNvPr>
          <p:cNvSpPr txBox="1">
            <a:spLocks/>
          </p:cNvSpPr>
          <p:nvPr/>
        </p:nvSpPr>
        <p:spPr>
          <a:xfrm rot="21357990">
            <a:off x="905482" y="5435542"/>
            <a:ext cx="1776453" cy="352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Communauté</a:t>
            </a:r>
            <a:endParaRPr lang="en-US" altLang="ko-KR" sz="1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  <a:ea typeface="3270 Condensed" panose="02000509000000000000" pitchFamily="49" charset="0"/>
            </a:endParaRPr>
          </a:p>
          <a:p>
            <a:endParaRPr lang="en-US" altLang="ko-KR" sz="1800" dirty="0">
              <a:solidFill>
                <a:schemeClr val="bg1">
                  <a:lumMod val="95000"/>
                </a:schemeClr>
              </a:solidFill>
              <a:latin typeface="3270 Condensed" panose="02000509000000000000" pitchFamily="49" charset="0"/>
              <a:ea typeface="3270 Condensed" panose="02000509000000000000" pitchFamily="49" charset="0"/>
            </a:endParaRPr>
          </a:p>
        </p:txBody>
      </p:sp>
      <p:sp>
        <p:nvSpPr>
          <p:cNvPr id="11" name="내용 개체 틀 36">
            <a:extLst>
              <a:ext uri="{FF2B5EF4-FFF2-40B4-BE49-F238E27FC236}">
                <a16:creationId xmlns:a16="http://schemas.microsoft.com/office/drawing/2014/main" id="{B52F586D-1925-16C9-D7B4-2503AF2EAB4A}"/>
              </a:ext>
            </a:extLst>
          </p:cNvPr>
          <p:cNvSpPr txBox="1">
            <a:spLocks/>
          </p:cNvSpPr>
          <p:nvPr/>
        </p:nvSpPr>
        <p:spPr>
          <a:xfrm rot="178965">
            <a:off x="6353192" y="5673736"/>
            <a:ext cx="2027439" cy="352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Open-Source</a:t>
            </a:r>
          </a:p>
          <a:p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3270 Condensed" panose="02000509000000000000" pitchFamily="49" charset="0"/>
              <a:ea typeface="3270 Condensed" panose="02000509000000000000" pitchFamily="49" charset="0"/>
            </a:endParaRP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A065B57B-2855-430D-2224-4FEA6EBB3091}"/>
              </a:ext>
            </a:extLst>
          </p:cNvPr>
          <p:cNvSpPr txBox="1">
            <a:spLocks/>
          </p:cNvSpPr>
          <p:nvPr/>
        </p:nvSpPr>
        <p:spPr>
          <a:xfrm rot="21007627">
            <a:off x="602407" y="3259111"/>
            <a:ext cx="1680335" cy="352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Interprété</a:t>
            </a:r>
            <a:endParaRPr lang="en-US" altLang="ko-KR" sz="1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  <a:ea typeface="3270 Condensed" panose="02000509000000000000" pitchFamily="49" charset="0"/>
            </a:endParaRPr>
          </a:p>
          <a:p>
            <a:endParaRPr lang="en-US" altLang="ko-KR" sz="1800" dirty="0">
              <a:solidFill>
                <a:schemeClr val="bg1">
                  <a:lumMod val="95000"/>
                </a:schemeClr>
              </a:solidFill>
              <a:latin typeface="3270 Condensed" panose="02000509000000000000" pitchFamily="49" charset="0"/>
              <a:ea typeface="3270 Condensed" panose="02000509000000000000" pitchFamily="49" charset="0"/>
            </a:endParaRPr>
          </a:p>
        </p:txBody>
      </p:sp>
      <p:sp>
        <p:nvSpPr>
          <p:cNvPr id="13" name="내용 개체 틀 36">
            <a:extLst>
              <a:ext uri="{FF2B5EF4-FFF2-40B4-BE49-F238E27FC236}">
                <a16:creationId xmlns:a16="http://schemas.microsoft.com/office/drawing/2014/main" id="{8EEAE5D0-5CE4-3066-D634-AD62A47448E6}"/>
              </a:ext>
            </a:extLst>
          </p:cNvPr>
          <p:cNvSpPr txBox="1">
            <a:spLocks/>
          </p:cNvSpPr>
          <p:nvPr/>
        </p:nvSpPr>
        <p:spPr>
          <a:xfrm>
            <a:off x="3143343" y="1296203"/>
            <a:ext cx="2004721" cy="352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Février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1991</a:t>
            </a:r>
          </a:p>
          <a:p>
            <a:endParaRPr lang="en-US" altLang="ko-KR" sz="1800" dirty="0">
              <a:solidFill>
                <a:schemeClr val="bg1">
                  <a:lumMod val="95000"/>
                </a:schemeClr>
              </a:solidFill>
              <a:latin typeface="3270 Condensed" panose="02000509000000000000" pitchFamily="49" charset="0"/>
              <a:ea typeface="3270 Condensed" panose="02000509000000000000" pitchFamily="49" charset="0"/>
            </a:endParaRPr>
          </a:p>
        </p:txBody>
      </p:sp>
      <p:sp>
        <p:nvSpPr>
          <p:cNvPr id="14" name="내용 개체 틀 36">
            <a:extLst>
              <a:ext uri="{FF2B5EF4-FFF2-40B4-BE49-F238E27FC236}">
                <a16:creationId xmlns:a16="http://schemas.microsoft.com/office/drawing/2014/main" id="{8B7DFD79-00E2-F73E-C5D3-C4FB4655B429}"/>
              </a:ext>
            </a:extLst>
          </p:cNvPr>
          <p:cNvSpPr txBox="1">
            <a:spLocks/>
          </p:cNvSpPr>
          <p:nvPr/>
        </p:nvSpPr>
        <p:spPr>
          <a:xfrm rot="546493">
            <a:off x="6723325" y="3737312"/>
            <a:ext cx="1530685" cy="352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Peu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</a:t>
            </a:r>
            <a:r>
              <a:rPr lang="en-US" altLang="ko-KR" sz="2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connu</a:t>
            </a:r>
            <a:endParaRPr lang="en-US" altLang="ko-KR" sz="1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  <a:ea typeface="3270 Condensed" panose="02000509000000000000" pitchFamily="49" charset="0"/>
            </a:endParaRPr>
          </a:p>
          <a:p>
            <a:endParaRPr lang="en-US" altLang="ko-KR" sz="1800" dirty="0">
              <a:solidFill>
                <a:schemeClr val="bg1">
                  <a:lumMod val="95000"/>
                </a:schemeClr>
              </a:solidFill>
              <a:latin typeface="3270 Condensed" panose="02000509000000000000" pitchFamily="49" charset="0"/>
              <a:ea typeface="3270 Condensed" panose="02000509000000000000" pitchFamily="49" charset="0"/>
            </a:endParaRPr>
          </a:p>
        </p:txBody>
      </p:sp>
      <p:sp>
        <p:nvSpPr>
          <p:cNvPr id="15" name="내용 개체 틀 36">
            <a:extLst>
              <a:ext uri="{FF2B5EF4-FFF2-40B4-BE49-F238E27FC236}">
                <a16:creationId xmlns:a16="http://schemas.microsoft.com/office/drawing/2014/main" id="{4DC0128B-822B-9FEC-C025-8498959F6C2B}"/>
              </a:ext>
            </a:extLst>
          </p:cNvPr>
          <p:cNvSpPr txBox="1">
            <a:spLocks/>
          </p:cNvSpPr>
          <p:nvPr/>
        </p:nvSpPr>
        <p:spPr>
          <a:xfrm>
            <a:off x="3283649" y="5984896"/>
            <a:ext cx="2027439" cy="352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Indentation</a:t>
            </a:r>
          </a:p>
          <a:p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3270 Condensed" panose="02000509000000000000" pitchFamily="49" charset="0"/>
              <a:ea typeface="3270 Condensed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205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D535"/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Plus de </a:t>
            </a:r>
            <a:r>
              <a:rPr lang="en-US" altLang="ko-KR" dirty="0" err="1">
                <a:solidFill>
                  <a:srgbClr val="FFD535"/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détails</a:t>
            </a:r>
            <a:endParaRPr lang="ko-KR" altLang="en-US" dirty="0">
              <a:solidFill>
                <a:srgbClr val="FFD535"/>
              </a:solidFill>
              <a:latin typeface="3270 Condensed" panose="02000509000000000000" pitchFamily="49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467543" y="1480464"/>
            <a:ext cx="6489484" cy="1851670"/>
          </a:xfrm>
        </p:spPr>
        <p:txBody>
          <a:bodyPr/>
          <a:lstStyle/>
          <a:p>
            <a:r>
              <a:rPr lang="en-US" altLang="ko-KR" b="1" dirty="0" err="1">
                <a:solidFill>
                  <a:srgbClr val="5484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Évolution</a:t>
            </a:r>
            <a:r>
              <a:rPr lang="en-US" altLang="ko-KR" b="1" dirty="0">
                <a:solidFill>
                  <a:srgbClr val="5484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Python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0.9.0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– Publication 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publique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(1991)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Python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1.0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– Lambda, map, filter (1994)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Python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2.0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– List comprehension, GC (2000)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Python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3.0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– 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Révision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pour le 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rendre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plus consistent (2008)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Python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3.11.2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– Version courante</a:t>
            </a:r>
          </a:p>
        </p:txBody>
      </p:sp>
      <p:pic>
        <p:nvPicPr>
          <p:cNvPr id="4" name="Picture 3" descr="A picture containing text, clipart, graphics, font&#10;&#10;Description automatically generated">
            <a:extLst>
              <a:ext uri="{FF2B5EF4-FFF2-40B4-BE49-F238E27FC236}">
                <a16:creationId xmlns:a16="http://schemas.microsoft.com/office/drawing/2014/main" id="{DB2647CF-15C8-FF55-39F5-B6E345F893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797152"/>
            <a:ext cx="3291858" cy="1851670"/>
          </a:xfrm>
          <a:prstGeom prst="rect">
            <a:avLst/>
          </a:prstGeom>
        </p:spPr>
      </p:pic>
      <p:sp>
        <p:nvSpPr>
          <p:cNvPr id="5" name="내용 개체 틀 36">
            <a:extLst>
              <a:ext uri="{FF2B5EF4-FFF2-40B4-BE49-F238E27FC236}">
                <a16:creationId xmlns:a16="http://schemas.microsoft.com/office/drawing/2014/main" id="{E39CA4D9-774D-0912-1019-29B49E604477}"/>
              </a:ext>
            </a:extLst>
          </p:cNvPr>
          <p:cNvSpPr txBox="1">
            <a:spLocks/>
          </p:cNvSpPr>
          <p:nvPr/>
        </p:nvSpPr>
        <p:spPr>
          <a:xfrm>
            <a:off x="467543" y="3717032"/>
            <a:ext cx="3177115" cy="1851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5484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Pours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Librairie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standard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Communauté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  <a:ea typeface="3270 Condensed" panose="02000509000000000000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Simple à 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apprendre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  <a:ea typeface="3270 Condensed" panose="02000509000000000000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Polyvalent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  <a:ea typeface="3270 Condensed" panose="02000509000000000000" pitchFamily="49" charset="0"/>
            </a:endParaRPr>
          </a:p>
        </p:txBody>
      </p:sp>
      <p:sp>
        <p:nvSpPr>
          <p:cNvPr id="6" name="내용 개체 틀 36">
            <a:extLst>
              <a:ext uri="{FF2B5EF4-FFF2-40B4-BE49-F238E27FC236}">
                <a16:creationId xmlns:a16="http://schemas.microsoft.com/office/drawing/2014/main" id="{0B257906-B9F3-AE68-1207-33F013E71E5D}"/>
              </a:ext>
            </a:extLst>
          </p:cNvPr>
          <p:cNvSpPr txBox="1">
            <a:spLocks/>
          </p:cNvSpPr>
          <p:nvPr/>
        </p:nvSpPr>
        <p:spPr>
          <a:xfrm>
            <a:off x="3438740" y="3717032"/>
            <a:ext cx="3177115" cy="1851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rgbClr val="5484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Contres</a:t>
            </a:r>
            <a:r>
              <a:rPr lang="en-US" altLang="ko-KR" b="1" dirty="0">
                <a:solidFill>
                  <a:srgbClr val="5484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Backward-incompatible (3.0)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Utilisation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 de la 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270 Condensed" panose="02000509000000000000" pitchFamily="49" charset="0"/>
                <a:ea typeface="3270 Condensed" panose="02000509000000000000" pitchFamily="49" charset="0"/>
              </a:rPr>
              <a:t>mémoire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270 Condensed" panose="02000509000000000000" pitchFamily="49" charset="0"/>
              <a:ea typeface="3270 Condensed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24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7624" y="4725144"/>
            <a:ext cx="3096344" cy="1407061"/>
            <a:chOff x="971600" y="1556792"/>
            <a:chExt cx="3096344" cy="1407061"/>
          </a:xfrm>
        </p:grpSpPr>
        <p:grpSp>
          <p:nvGrpSpPr>
            <p:cNvPr id="2" name="그룹 1"/>
            <p:cNvGrpSpPr/>
            <p:nvPr/>
          </p:nvGrpSpPr>
          <p:grpSpPr>
            <a:xfrm>
              <a:off x="971600" y="1641124"/>
              <a:ext cx="3096344" cy="1322729"/>
              <a:chOff x="1403647" y="2784058"/>
              <a:chExt cx="1596243" cy="1322729"/>
            </a:xfrm>
          </p:grpSpPr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1403647" y="3275790"/>
                <a:ext cx="1596243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rgbClr val="FFD53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3270 Condensed" panose="02000509000000000000" pitchFamily="49" charset="0"/>
                    <a:ea typeface="3270 Condensed" panose="02000509000000000000" pitchFamily="49" charset="0"/>
                    <a:cs typeface="굴림" pitchFamily="50" charset="-127"/>
                  </a:rPr>
                  <a:t>Les bases du </a:t>
                </a:r>
                <a:r>
                  <a:rPr kumimoji="1" lang="en-US" altLang="ko-KR" sz="2400" b="1" dirty="0" err="1">
                    <a:solidFill>
                      <a:srgbClr val="FFD53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3270 Condensed" panose="02000509000000000000" pitchFamily="49" charset="0"/>
                    <a:ea typeface="3270 Condensed" panose="02000509000000000000" pitchFamily="49" charset="0"/>
                    <a:cs typeface="굴림" pitchFamily="50" charset="-127"/>
                  </a:rPr>
                  <a:t>langage</a:t>
                </a:r>
                <a:endParaRPr kumimoji="1" lang="en-US" altLang="ko-KR" sz="2400" b="1" dirty="0">
                  <a:solidFill>
                    <a:srgbClr val="FFD53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3270 Condensed" panose="02000509000000000000" pitchFamily="49" charset="0"/>
                  <a:ea typeface="3270 Condensed" panose="02000509000000000000" pitchFamily="49" charset="0"/>
                  <a:cs typeface="굴림" pitchFamily="50" charset="-127"/>
                </a:endParaRPr>
              </a:p>
            </p:txBody>
          </p:sp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1545427" y="2784058"/>
                <a:ext cx="303683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3270 Condensed" panose="02000509000000000000" pitchFamily="49" charset="0"/>
                    <a:ea typeface="3270 Condensed" panose="02000509000000000000" pitchFamily="49" charset="0"/>
                    <a:cs typeface="굴림" pitchFamily="50" charset="-127"/>
                  </a:rPr>
                  <a:t>02</a:t>
                </a:r>
                <a:endParaRPr kumimoji="1" lang="ko-KR" altLang="ko-KR" sz="24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3270 Condensed" panose="02000509000000000000" pitchFamily="49" charset="0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7" name="직각 삼각형 6"/>
            <p:cNvSpPr/>
            <p:nvPr/>
          </p:nvSpPr>
          <p:spPr>
            <a:xfrm rot="5400000">
              <a:off x="1065908" y="1530426"/>
              <a:ext cx="414875" cy="467608"/>
            </a:xfrm>
            <a:prstGeom prst="rtTriangle">
              <a:avLst/>
            </a:prstGeom>
            <a:solidFill>
              <a:srgbClr val="548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270 Condensed" panose="020005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638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D535"/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Variables</a:t>
            </a:r>
            <a:endParaRPr lang="ko-KR" altLang="en-US" dirty="0">
              <a:solidFill>
                <a:srgbClr val="FFD535"/>
              </a:solidFill>
              <a:latin typeface="3270 Condensed" panose="02000509000000000000" pitchFamily="49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86772" y="1268760"/>
            <a:ext cx="4545267" cy="360040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Voici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des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exemples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de types de données:</a:t>
            </a:r>
          </a:p>
        </p:txBody>
      </p:sp>
      <p:pic>
        <p:nvPicPr>
          <p:cNvPr id="4" name="Picture 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137F96AB-641E-5833-0CA3-A291A7609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52" y="2204864"/>
            <a:ext cx="7694095" cy="3141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4780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D535"/>
                </a:solidFill>
                <a:latin typeface="3270 Condensed" panose="02000509000000000000" pitchFamily="49" charset="0"/>
              </a:rPr>
              <a:t>Boucle For</a:t>
            </a:r>
            <a:endParaRPr lang="ko-KR" altLang="en-US" dirty="0">
              <a:solidFill>
                <a:srgbClr val="FFD535"/>
              </a:solidFill>
              <a:latin typeface="3270 Condensed" panose="02000509000000000000" pitchFamily="49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86773" y="1268760"/>
            <a:ext cx="4545268" cy="360040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Voici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un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exemple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3270 Condensed" panose="02000509000000000000" pitchFamily="49" charset="0"/>
                <a:ea typeface="3270 Condensed" panose="02000509000000000000" pitchFamily="49" charset="0"/>
              </a:rPr>
              <a:t> de boucle for avec un else:</a:t>
            </a:r>
          </a:p>
        </p:txBody>
      </p:sp>
      <p:pic>
        <p:nvPicPr>
          <p:cNvPr id="4" name="Picture 3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3F0D8F6D-9945-48A4-8EB9-F79DB997D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49" y="2132856"/>
            <a:ext cx="4243701" cy="3913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640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23809</TotalTime>
  <Words>375</Words>
  <Application>Microsoft Office PowerPoint</Application>
  <PresentationFormat>On-screen Show (4:3)</PresentationFormat>
  <Paragraphs>96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Calibri Light</vt:lpstr>
      <vt:lpstr>3270 Condensed</vt:lpstr>
      <vt:lpstr>굴림체</vt:lpstr>
      <vt:lpstr>Arial</vt:lpstr>
      <vt:lpstr>Calibri</vt:lpstr>
      <vt:lpstr>맑은 고딕</vt:lpstr>
      <vt:lpstr>Office 테마</vt:lpstr>
      <vt:lpstr>Apprentissage Machine avec Python</vt:lpstr>
      <vt:lpstr>PowerPoint Presentation</vt:lpstr>
      <vt:lpstr>PowerPoint Presentation</vt:lpstr>
      <vt:lpstr>Guido van Rossum</vt:lpstr>
      <vt:lpstr>Introduction à Python</vt:lpstr>
      <vt:lpstr>Plus de détails</vt:lpstr>
      <vt:lpstr>PowerPoint Presentation</vt:lpstr>
      <vt:lpstr>Variables</vt:lpstr>
      <vt:lpstr>Boucle For</vt:lpstr>
      <vt:lpstr>Boucle While</vt:lpstr>
      <vt:lpstr>Boucle For (parallèle)</vt:lpstr>
      <vt:lpstr>Fonctions &amp; Subroutines</vt:lpstr>
      <vt:lpstr>Dynamic Typing</vt:lpstr>
      <vt:lpstr>List Comprehension</vt:lpstr>
      <vt:lpstr>Duck Typing</vt:lpstr>
      <vt:lpstr>Domaines d’utilisations</vt:lpstr>
      <vt:lpstr>PowerPoint Presentation</vt:lpstr>
      <vt:lpstr>PowerPoint Presentation</vt:lpstr>
      <vt:lpstr>Introduction à ML</vt:lpstr>
      <vt:lpstr>Librairies Nécessaires</vt:lpstr>
      <vt:lpstr>PowerPoint Presentation</vt:lpstr>
      <vt:lpstr>Merci! ⌨🖱 Question?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Chad Wilkinson</cp:lastModifiedBy>
  <cp:revision>5</cp:revision>
  <dcterms:created xsi:type="dcterms:W3CDTF">2010-02-01T08:03:16Z</dcterms:created>
  <dcterms:modified xsi:type="dcterms:W3CDTF">2023-05-10T01:54:00Z</dcterms:modified>
  <cp:category>www.slidemembers.com</cp:category>
</cp:coreProperties>
</file>